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3" r:id="rId8"/>
    <p:sldId id="264" r:id="rId9"/>
    <p:sldId id="265" r:id="rId10"/>
    <p:sldId id="267" r:id="rId11"/>
    <p:sldId id="268" r:id="rId12"/>
    <p:sldId id="269" r:id="rId13"/>
    <p:sldId id="270" r:id="rId14"/>
    <p:sldId id="271" r:id="rId15"/>
    <p:sldId id="272"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2" d="100"/>
          <a:sy n="82" d="100"/>
        </p:scale>
        <p:origin x="-186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7C3F878-F5E8-489B-AC8A-64F2A7E22C28}" type="datetimeFigureOut">
              <a:rPr lang="en-US" smtClean="0"/>
              <a:pPr/>
              <a:t>10/13/16</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651FC063-5EA9-49AF-AFAF-D68C9E82B2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10/13/16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10/13/16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10/13/16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C3F878-F5E8-489B-AC8A-64F2A7E22C28}" type="datetimeFigureOut">
              <a:rPr lang="en-US" smtClean="0"/>
              <a:pPr/>
              <a:t>10/13/16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7C3F878-F5E8-489B-AC8A-64F2A7E22C28}" type="datetimeFigureOut">
              <a:rPr lang="en-US" smtClean="0"/>
              <a:pPr/>
              <a:t>10/13/16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B7C3F878-F5E8-489B-AC8A-64F2A7E22C28}" type="datetimeFigureOut">
              <a:rPr lang="en-US" smtClean="0"/>
              <a:pPr/>
              <a:t>10/13/16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C3F878-F5E8-489B-AC8A-64F2A7E22C28}" type="datetimeFigureOut">
              <a:rPr lang="en-US" smtClean="0"/>
              <a:pPr/>
              <a:t>10/13/16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3F878-F5E8-489B-AC8A-64F2A7E22C28}" type="datetimeFigureOut">
              <a:rPr lang="en-US" smtClean="0"/>
              <a:pPr/>
              <a:t>10/13/16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B7C3F878-F5E8-489B-AC8A-64F2A7E22C28}" type="datetimeFigureOut">
              <a:rPr lang="en-US" smtClean="0"/>
              <a:pPr/>
              <a:t>10/13/16</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dirty="0"/>
          </a:p>
        </p:txBody>
      </p:sp>
      <p:sp>
        <p:nvSpPr>
          <p:cNvPr id="7" name="Slide Number Placeholder 6"/>
          <p:cNvSpPr>
            <a:spLocks noGrp="1"/>
          </p:cNvSpPr>
          <p:nvPr>
            <p:ph type="sldNum" sz="quarter" idx="12"/>
          </p:nvPr>
        </p:nvSpPr>
        <p:spPr>
          <a:xfrm rot="60000">
            <a:off x="7557313" y="5896961"/>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B7C3F878-F5E8-489B-AC8A-64F2A7E22C28}" type="datetimeFigureOut">
              <a:rPr lang="en-US" smtClean="0"/>
              <a:pPr/>
              <a:t>10/13/16</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dirty="0"/>
          </a:p>
        </p:txBody>
      </p:sp>
      <p:sp>
        <p:nvSpPr>
          <p:cNvPr id="7" name="Slide Number Placeholder 6"/>
          <p:cNvSpPr>
            <a:spLocks noGrp="1"/>
          </p:cNvSpPr>
          <p:nvPr>
            <p:ph type="sldNum" sz="quarter" idx="12"/>
          </p:nvPr>
        </p:nvSpPr>
        <p:spPr>
          <a:xfrm rot="60000">
            <a:off x="7562089" y="5900026"/>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3.jpeg"/><Relationship Id="rId1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7C3F878-F5E8-489B-AC8A-64F2A7E22C28}" type="datetimeFigureOut">
              <a:rPr lang="en-US" smtClean="0"/>
              <a:pPr/>
              <a:t>10/13/16</a:t>
            </a:fld>
            <a:endParaRPr lang="en-US"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651FC063-5EA9-49AF-AFAF-D68C9E82B23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Investigative Journalism</a:t>
            </a:r>
            <a:endParaRPr lang="en-US" dirty="0"/>
          </a:p>
        </p:txBody>
      </p:sp>
      <p:sp>
        <p:nvSpPr>
          <p:cNvPr id="3" name="Subtitle 2"/>
          <p:cNvSpPr>
            <a:spLocks noGrp="1"/>
          </p:cNvSpPr>
          <p:nvPr>
            <p:ph type="subTitle" idx="1"/>
          </p:nvPr>
        </p:nvSpPr>
        <p:spPr/>
        <p:txBody>
          <a:bodyPr/>
          <a:lstStyle/>
          <a:p>
            <a:r>
              <a:rPr lang="en-US" dirty="0" smtClean="0"/>
              <a:t>Lesson 6: Journalists Delve Deeply to Reveal Underlying Issues</a:t>
            </a:r>
            <a:endParaRPr lang="en-US" dirty="0"/>
          </a:p>
        </p:txBody>
      </p:sp>
    </p:spTree>
    <p:extLst>
      <p:ext uri="{BB962C8B-B14F-4D97-AF65-F5344CB8AC3E}">
        <p14:creationId xmlns:p14="http://schemas.microsoft.com/office/powerpoint/2010/main" val="37921886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 Write a News Story, Journalists…</a:t>
            </a:r>
            <a:endParaRPr lang="en-US" dirty="0"/>
          </a:p>
        </p:txBody>
      </p:sp>
      <p:sp>
        <p:nvSpPr>
          <p:cNvPr id="3" name="Content Placeholder 2"/>
          <p:cNvSpPr>
            <a:spLocks noGrp="1"/>
          </p:cNvSpPr>
          <p:nvPr>
            <p:ph idx="1"/>
          </p:nvPr>
        </p:nvSpPr>
        <p:spPr/>
        <p:txBody>
          <a:bodyPr>
            <a:normAutofit fontScale="70000" lnSpcReduction="20000"/>
          </a:bodyPr>
          <a:lstStyle/>
          <a:p>
            <a:r>
              <a:rPr lang="en-US" dirty="0"/>
              <a:t>Find drama– the extraordinary, the community event, the hidden story in a story.</a:t>
            </a:r>
          </a:p>
          <a:p>
            <a:r>
              <a:rPr lang="en-US" dirty="0"/>
              <a:t>Observe– not just the event but the context, including listening for quotes.</a:t>
            </a:r>
          </a:p>
          <a:p>
            <a:r>
              <a:rPr lang="en-US" dirty="0"/>
              <a:t>Capture the 5Ws– who, what, when, where, why, (and how)</a:t>
            </a:r>
          </a:p>
          <a:p>
            <a:r>
              <a:rPr lang="en-US" dirty="0"/>
              <a:t>Use a journalistic tone– concise, 3</a:t>
            </a:r>
            <a:r>
              <a:rPr lang="en-US" baseline="30000" dirty="0"/>
              <a:t>rd</a:t>
            </a:r>
            <a:r>
              <a:rPr lang="en-US" dirty="0"/>
              <a:t> person, dramatic but truthful</a:t>
            </a:r>
          </a:p>
          <a:p>
            <a:r>
              <a:rPr lang="en-US" dirty="0"/>
              <a:t>Angle the story for social significance– make it matter to the community.</a:t>
            </a:r>
          </a:p>
          <a:p>
            <a:r>
              <a:rPr lang="en-US" dirty="0"/>
              <a:t>Raise the level with suggestive details, grace notes, delightful jolts, and a unified focus</a:t>
            </a:r>
            <a:r>
              <a:rPr lang="en-US" dirty="0" smtClean="0"/>
              <a:t>.</a:t>
            </a:r>
          </a:p>
          <a:p>
            <a:r>
              <a:rPr lang="en-US" sz="3400" b="1" dirty="0" smtClean="0"/>
              <a:t>Seek related stories that illuminate issues that matter to the writer and to the community.</a:t>
            </a:r>
            <a:endParaRPr lang="en-US" sz="3400" b="1" dirty="0"/>
          </a:p>
          <a:p>
            <a:endParaRPr lang="en-US" dirty="0"/>
          </a:p>
        </p:txBody>
      </p:sp>
    </p:spTree>
    <p:extLst>
      <p:ext uri="{BB962C8B-B14F-4D97-AF65-F5344CB8AC3E}">
        <p14:creationId xmlns:p14="http://schemas.microsoft.com/office/powerpoint/2010/main" val="205799227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Personal Narrative vs. Nonfiction News Stories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latin typeface="HelloFabulous"/>
                <a:cs typeface="HelloFabulous"/>
              </a:rPr>
              <a:t>The first day of school was also the first fire drill.  Five flights down and up!  I saw girls taking off their shoes to walk.  As I took my shoes off, I remembered that morning– when I stepped into new sandals with heels and then a long, thin pencil skirt.  I remember I had a fleeting thought that it would be hard to run or climb in these clothes.  “Who needs to climb, though?” I thought to myself.  “I wanted to impress!” I told my friend.</a:t>
            </a:r>
            <a:endParaRPr lang="en-US" dirty="0">
              <a:latin typeface="HelloFabulous"/>
              <a:cs typeface="HelloFabulous"/>
            </a:endParaRPr>
          </a:p>
        </p:txBody>
      </p:sp>
    </p:spTree>
    <p:extLst>
      <p:ext uri="{BB962C8B-B14F-4D97-AF65-F5344CB8AC3E}">
        <p14:creationId xmlns:p14="http://schemas.microsoft.com/office/powerpoint/2010/main" val="157333779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Personal Narrative vs. Nonfiction News Stories</a:t>
            </a:r>
          </a:p>
        </p:txBody>
      </p:sp>
      <p:sp>
        <p:nvSpPr>
          <p:cNvPr id="3" name="Content Placeholder 2"/>
          <p:cNvSpPr>
            <a:spLocks noGrp="1"/>
          </p:cNvSpPr>
          <p:nvPr>
            <p:ph idx="1"/>
          </p:nvPr>
        </p:nvSpPr>
        <p:spPr/>
        <p:txBody>
          <a:bodyPr>
            <a:normAutofit fontScale="92500" lnSpcReduction="20000"/>
          </a:bodyPr>
          <a:lstStyle/>
          <a:p>
            <a:r>
              <a:rPr lang="en-US" dirty="0" smtClean="0">
                <a:latin typeface="American Typewriter"/>
                <a:cs typeface="American Typewriter"/>
              </a:rPr>
              <a:t>When the fire alarm rang, there was laughter first.  Then, as girls and boys began to filed down the five flights of stairs, there was consternation.  Kids in sneakers dashed ahead, while girls in heels paused to take off their high-heeled sandals.  This reporter, who found herself in the middle of the crowd, learned from firsthand experience that fashion can handicap you.  “I wanted to impress!” was a phrase overheard on the way down.  “Never again!” was one heard on the five flights back up.</a:t>
            </a:r>
            <a:endParaRPr lang="en-US" dirty="0">
              <a:latin typeface="American Typewriter"/>
              <a:cs typeface="American Typewriter"/>
            </a:endParaRPr>
          </a:p>
        </p:txBody>
      </p:sp>
    </p:spTree>
    <p:extLst>
      <p:ext uri="{BB962C8B-B14F-4D97-AF65-F5344CB8AC3E}">
        <p14:creationId xmlns:p14="http://schemas.microsoft.com/office/powerpoint/2010/main" val="350092557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News Story Tips</a:t>
            </a:r>
            <a:endParaRPr lang="en-US" dirty="0"/>
          </a:p>
        </p:txBody>
      </p:sp>
      <p:sp>
        <p:nvSpPr>
          <p:cNvPr id="3" name="Content Placeholder 2"/>
          <p:cNvSpPr>
            <a:spLocks noGrp="1"/>
          </p:cNvSpPr>
          <p:nvPr>
            <p:ph idx="1"/>
          </p:nvPr>
        </p:nvSpPr>
        <p:spPr/>
        <p:txBody>
          <a:bodyPr/>
          <a:lstStyle/>
          <a:p>
            <a:r>
              <a:rPr lang="en-US" dirty="0" smtClean="0"/>
              <a:t>Write in 3</a:t>
            </a:r>
            <a:r>
              <a:rPr lang="en-US" baseline="30000" dirty="0" smtClean="0"/>
              <a:t>rd</a:t>
            </a:r>
            <a:r>
              <a:rPr lang="en-US" dirty="0" smtClean="0"/>
              <a:t> person ONLY, unless using a direct quote.</a:t>
            </a:r>
          </a:p>
          <a:p>
            <a:r>
              <a:rPr lang="en-US" dirty="0" smtClean="0"/>
              <a:t>Don’t forget your 5Ws!</a:t>
            </a:r>
          </a:p>
          <a:p>
            <a:r>
              <a:rPr lang="en-US" dirty="0" smtClean="0"/>
              <a:t>Strive for a balance of facts and flair, so that the actual events come through as clearly as the drama surrounding them.</a:t>
            </a:r>
            <a:endParaRPr lang="en-US" dirty="0"/>
          </a:p>
        </p:txBody>
      </p:sp>
    </p:spTree>
    <p:extLst>
      <p:ext uri="{BB962C8B-B14F-4D97-AF65-F5344CB8AC3E}">
        <p14:creationId xmlns:p14="http://schemas.microsoft.com/office/powerpoint/2010/main" val="260005796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Tonight’s Goals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Tonight, write another moment related to your issue or to another issue that you think is important to the community.</a:t>
            </a:r>
          </a:p>
          <a:p>
            <a:r>
              <a:rPr lang="en-US" dirty="0" smtClean="0"/>
              <a:t>The stories you collect don’t have to be your own.</a:t>
            </a:r>
          </a:p>
          <a:p>
            <a:pPr lvl="1"/>
            <a:r>
              <a:rPr lang="en-US" dirty="0" smtClean="0"/>
              <a:t>You could interview a classmate to see if he or she has a story about your issue.</a:t>
            </a:r>
          </a:p>
          <a:p>
            <a:r>
              <a:rPr lang="en-US" dirty="0" smtClean="0"/>
              <a:t>Take an index card. In big, clear letters, write the topic of your investigation on it, with your name.</a:t>
            </a:r>
          </a:p>
          <a:p>
            <a:pPr lvl="1"/>
            <a:r>
              <a:rPr lang="en-US" dirty="0" smtClean="0"/>
              <a:t>If you see an issue that you have a news story for, go pencil your name on that card, using small letters.  Then the journalist can come and find you.</a:t>
            </a:r>
            <a:endParaRPr lang="en-US" dirty="0"/>
          </a:p>
        </p:txBody>
      </p:sp>
    </p:spTree>
    <p:extLst>
      <p:ext uri="{BB962C8B-B14F-4D97-AF65-F5344CB8AC3E}">
        <p14:creationId xmlns:p14="http://schemas.microsoft.com/office/powerpoint/2010/main" val="40487087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a:t>
            </a:r>
            <a:endParaRPr lang="en-US" dirty="0"/>
          </a:p>
        </p:txBody>
      </p:sp>
      <p:sp>
        <p:nvSpPr>
          <p:cNvPr id="3" name="Content Placeholder 2"/>
          <p:cNvSpPr>
            <a:spLocks noGrp="1"/>
          </p:cNvSpPr>
          <p:nvPr>
            <p:ph idx="1"/>
          </p:nvPr>
        </p:nvSpPr>
        <p:spPr/>
        <p:txBody>
          <a:bodyPr/>
          <a:lstStyle/>
          <a:p>
            <a:r>
              <a:rPr lang="en-US" dirty="0" smtClean="0"/>
              <a:t>Write another news story.</a:t>
            </a:r>
          </a:p>
          <a:p>
            <a:r>
              <a:rPr lang="en-US" dirty="0" smtClean="0"/>
              <a:t>Three choices:</a:t>
            </a:r>
          </a:p>
          <a:p>
            <a:pPr lvl="1"/>
            <a:r>
              <a:rPr lang="en-US" dirty="0" smtClean="0"/>
              <a:t>Document another news story you’ve witnessed.</a:t>
            </a:r>
          </a:p>
          <a:p>
            <a:pPr lvl="1"/>
            <a:r>
              <a:rPr lang="en-US" dirty="0" smtClean="0"/>
              <a:t>Write one you have gathered from research with your classmates.</a:t>
            </a:r>
          </a:p>
          <a:p>
            <a:pPr lvl="1"/>
            <a:r>
              <a:rPr lang="en-US" dirty="0" smtClean="0"/>
              <a:t>Write one based on something you witnessed that relates to your topic.</a:t>
            </a:r>
            <a:endParaRPr lang="en-US" dirty="0"/>
          </a:p>
        </p:txBody>
      </p:sp>
    </p:spTree>
    <p:extLst>
      <p:ext uri="{BB962C8B-B14F-4D97-AF65-F5344CB8AC3E}">
        <p14:creationId xmlns:p14="http://schemas.microsoft.com/office/powerpoint/2010/main" val="395342625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Review/Reflect on Previous Writing</a:t>
            </a:r>
            <a:endParaRPr lang="en-US" dirty="0"/>
          </a:p>
        </p:txBody>
      </p:sp>
      <p:sp>
        <p:nvSpPr>
          <p:cNvPr id="3" name="Content Placeholder 2"/>
          <p:cNvSpPr>
            <a:spLocks noGrp="1"/>
          </p:cNvSpPr>
          <p:nvPr>
            <p:ph idx="1"/>
          </p:nvPr>
        </p:nvSpPr>
        <p:spPr/>
        <p:txBody>
          <a:bodyPr>
            <a:normAutofit/>
          </a:bodyPr>
          <a:lstStyle/>
          <a:p>
            <a:r>
              <a:rPr lang="en-US" dirty="0" smtClean="0"/>
              <a:t>Take a few moments to think back on the things you’ve tended to write about over the last year or two.</a:t>
            </a:r>
          </a:p>
          <a:p>
            <a:r>
              <a:rPr lang="en-US" dirty="0" smtClean="0"/>
              <a:t>See if you can identify a few issues that matter to you.</a:t>
            </a:r>
          </a:p>
          <a:p>
            <a:r>
              <a:rPr lang="en-US" dirty="0" smtClean="0"/>
              <a:t>What are the issues or ideas that recur in your writing?  What matters to you most?</a:t>
            </a:r>
          </a:p>
        </p:txBody>
      </p:sp>
    </p:spTree>
    <p:extLst>
      <p:ext uri="{BB962C8B-B14F-4D97-AF65-F5344CB8AC3E}">
        <p14:creationId xmlns:p14="http://schemas.microsoft.com/office/powerpoint/2010/main" val="424283230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Investigative Journalism </a:t>
            </a:r>
            <a:endParaRPr lang="en-US" dirty="0"/>
          </a:p>
        </p:txBody>
      </p:sp>
      <p:sp>
        <p:nvSpPr>
          <p:cNvPr id="3" name="Content Placeholder 2"/>
          <p:cNvSpPr>
            <a:spLocks noGrp="1"/>
          </p:cNvSpPr>
          <p:nvPr>
            <p:ph idx="1"/>
          </p:nvPr>
        </p:nvSpPr>
        <p:spPr/>
        <p:txBody>
          <a:bodyPr/>
          <a:lstStyle/>
          <a:p>
            <a:r>
              <a:rPr lang="en-US" dirty="0"/>
              <a:t>You are becoming writers who care about issues in your community– writers with a social conscience.</a:t>
            </a:r>
          </a:p>
          <a:p>
            <a:r>
              <a:rPr lang="en-US" dirty="0"/>
              <a:t>Investigative journalists figure out an issue that matters to themselves and others, and then they go after stories that make that issue visible.</a:t>
            </a:r>
          </a:p>
          <a:p>
            <a:endParaRPr lang="en-US" dirty="0"/>
          </a:p>
        </p:txBody>
      </p:sp>
    </p:spTree>
    <p:extLst>
      <p:ext uri="{BB962C8B-B14F-4D97-AF65-F5344CB8AC3E}">
        <p14:creationId xmlns:p14="http://schemas.microsoft.com/office/powerpoint/2010/main" val="4830021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Investigative Journalists</a:t>
            </a:r>
            <a:endParaRPr lang="en-US" dirty="0"/>
          </a:p>
        </p:txBody>
      </p:sp>
      <p:sp>
        <p:nvSpPr>
          <p:cNvPr id="3" name="Content Placeholder 2"/>
          <p:cNvSpPr>
            <a:spLocks noGrp="1"/>
          </p:cNvSpPr>
          <p:nvPr>
            <p:ph idx="1"/>
          </p:nvPr>
        </p:nvSpPr>
        <p:spPr/>
        <p:txBody>
          <a:bodyPr/>
          <a:lstStyle/>
          <a:p>
            <a:r>
              <a:rPr lang="en-US" dirty="0" smtClean="0"/>
              <a:t>The best journalists do more than just notice stories every day.  </a:t>
            </a:r>
            <a:endParaRPr lang="en-US" dirty="0"/>
          </a:p>
          <a:p>
            <a:r>
              <a:rPr lang="en-US" dirty="0" smtClean="0"/>
              <a:t>They investigate issues that matter in their community, and they find the stories that reveal those issues.</a:t>
            </a:r>
          </a:p>
          <a:p>
            <a:r>
              <a:rPr lang="en-US" dirty="0" smtClean="0"/>
              <a:t>They craft news stories to illuminate those underlying issues.</a:t>
            </a:r>
            <a:endParaRPr lang="en-US" dirty="0"/>
          </a:p>
        </p:txBody>
      </p:sp>
    </p:spTree>
    <p:extLst>
      <p:ext uri="{BB962C8B-B14F-4D97-AF65-F5344CB8AC3E}">
        <p14:creationId xmlns:p14="http://schemas.microsoft.com/office/powerpoint/2010/main" val="29576019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Investigative Journalists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Once you’ve determined issues that matter to you, you have a reason to write– to teach people about this issue and make it more visible.</a:t>
            </a:r>
          </a:p>
          <a:p>
            <a:r>
              <a:rPr lang="en-US" dirty="0" smtClean="0"/>
              <a:t>You will have to do research for your story that you can’t do in this room</a:t>
            </a:r>
          </a:p>
          <a:p>
            <a:pPr lvl="1"/>
            <a:r>
              <a:rPr lang="en-US" dirty="0" smtClean="0"/>
              <a:t>Interview people</a:t>
            </a:r>
          </a:p>
          <a:p>
            <a:pPr lvl="1"/>
            <a:r>
              <a:rPr lang="en-US" dirty="0" smtClean="0"/>
              <a:t>Collect background information</a:t>
            </a:r>
          </a:p>
          <a:p>
            <a:r>
              <a:rPr lang="en-US" dirty="0" smtClean="0"/>
              <a:t>When you write about issues, as opposed to just about a story, you’re not limited to a single event or moment; you can consider and delve deeper into various true stories that might illuminate this issue.</a:t>
            </a:r>
          </a:p>
          <a:p>
            <a:pPr lvl="1"/>
            <a:endParaRPr lang="en-US" dirty="0" smtClean="0"/>
          </a:p>
          <a:p>
            <a:endParaRPr lang="en-US" dirty="0"/>
          </a:p>
        </p:txBody>
      </p:sp>
    </p:spTree>
    <p:extLst>
      <p:ext uri="{BB962C8B-B14F-4D97-AF65-F5344CB8AC3E}">
        <p14:creationId xmlns:p14="http://schemas.microsoft.com/office/powerpoint/2010/main" val="176443680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Steps Writers Take to Illuminate an Issue</a:t>
            </a:r>
            <a:endParaRPr lang="en-US" dirty="0"/>
          </a:p>
        </p:txBody>
      </p:sp>
      <p:sp>
        <p:nvSpPr>
          <p:cNvPr id="3" name="Content Placeholder 2"/>
          <p:cNvSpPr>
            <a:spLocks noGrp="1"/>
          </p:cNvSpPr>
          <p:nvPr>
            <p:ph idx="1"/>
          </p:nvPr>
        </p:nvSpPr>
        <p:spPr/>
        <p:txBody>
          <a:bodyPr/>
          <a:lstStyle/>
          <a:p>
            <a:r>
              <a:rPr lang="en-US" dirty="0" smtClean="0"/>
              <a:t>Ask yourself if others in the community would care about this issue.  Would it be important for them to read about it? Does it have social significance?</a:t>
            </a:r>
          </a:p>
          <a:p>
            <a:pPr lvl="1"/>
            <a:r>
              <a:rPr lang="en-US" dirty="0" smtClean="0"/>
              <a:t>Issues that matter to me:</a:t>
            </a:r>
          </a:p>
          <a:p>
            <a:pPr lvl="2"/>
            <a:r>
              <a:rPr lang="en-US" dirty="0" smtClean="0"/>
              <a:t>Difficulties that teens face</a:t>
            </a:r>
          </a:p>
          <a:p>
            <a:pPr lvl="2"/>
            <a:r>
              <a:rPr lang="en-US" dirty="0" smtClean="0"/>
              <a:t>Pressures in education</a:t>
            </a:r>
            <a:endParaRPr lang="en-US" dirty="0"/>
          </a:p>
        </p:txBody>
      </p:sp>
    </p:spTree>
    <p:extLst>
      <p:ext uri="{BB962C8B-B14F-4D97-AF65-F5344CB8AC3E}">
        <p14:creationId xmlns:p14="http://schemas.microsoft.com/office/powerpoint/2010/main" val="6025397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Steps Writers Take to Illuminate an Issue</a:t>
            </a:r>
          </a:p>
        </p:txBody>
      </p:sp>
      <p:sp>
        <p:nvSpPr>
          <p:cNvPr id="3" name="Content Placeholder 2"/>
          <p:cNvSpPr>
            <a:spLocks noGrp="1"/>
          </p:cNvSpPr>
          <p:nvPr>
            <p:ph idx="1"/>
          </p:nvPr>
        </p:nvSpPr>
        <p:spPr/>
        <p:txBody>
          <a:bodyPr>
            <a:normAutofit lnSpcReduction="10000"/>
          </a:bodyPr>
          <a:lstStyle/>
          <a:p>
            <a:r>
              <a:rPr lang="en-US" dirty="0" smtClean="0"/>
              <a:t>Say a bit more about the issue– just get more words around it.</a:t>
            </a:r>
          </a:p>
          <a:p>
            <a:pPr lvl="1"/>
            <a:r>
              <a:rPr lang="en-US" dirty="0" smtClean="0"/>
              <a:t>There are a lot of pressures that teens face.</a:t>
            </a:r>
          </a:p>
          <a:p>
            <a:pPr lvl="2"/>
            <a:r>
              <a:rPr lang="en-US" dirty="0"/>
              <a:t>What are other ways to name this issue?</a:t>
            </a:r>
          </a:p>
          <a:p>
            <a:pPr lvl="2"/>
            <a:r>
              <a:rPr lang="en-US" dirty="0" smtClean="0"/>
              <a:t>Finding other ways to name your issue makes it easier to “cast a wider net” as you “fish” for stories.</a:t>
            </a:r>
          </a:p>
          <a:p>
            <a:r>
              <a:rPr lang="en-US" dirty="0" smtClean="0"/>
              <a:t>Flip through stories you already have in your notebook from our earlier work in journalism as a way to get started.</a:t>
            </a:r>
            <a:endParaRPr lang="en-US" dirty="0"/>
          </a:p>
        </p:txBody>
      </p:sp>
    </p:spTree>
    <p:extLst>
      <p:ext uri="{BB962C8B-B14F-4D97-AF65-F5344CB8AC3E}">
        <p14:creationId xmlns:p14="http://schemas.microsoft.com/office/powerpoint/2010/main" val="115998142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0000"/>
                </a:solidFill>
              </a:rPr>
              <a:t>Finding and Telling News Stories that Matter</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solidFill>
                  <a:srgbClr val="FF0000"/>
                </a:solidFill>
              </a:rPr>
              <a:t>Focus on issues that are significant to the writer and the community.</a:t>
            </a:r>
          </a:p>
          <a:p>
            <a:r>
              <a:rPr lang="en-US" dirty="0" smtClean="0">
                <a:solidFill>
                  <a:srgbClr val="FF0000"/>
                </a:solidFill>
              </a:rPr>
              <a:t>Gather words around the issue– say it in different ways to cast a net.</a:t>
            </a:r>
          </a:p>
          <a:p>
            <a:r>
              <a:rPr lang="en-US" dirty="0" smtClean="0">
                <a:solidFill>
                  <a:srgbClr val="FF0000"/>
                </a:solidFill>
              </a:rPr>
              <a:t>Seek stories that illustrate that issue.</a:t>
            </a:r>
            <a:endParaRPr lang="en-US" dirty="0">
              <a:solidFill>
                <a:srgbClr val="FF0000"/>
              </a:solidFill>
            </a:endParaRPr>
          </a:p>
        </p:txBody>
      </p:sp>
    </p:spTree>
    <p:extLst>
      <p:ext uri="{BB962C8B-B14F-4D97-AF65-F5344CB8AC3E}">
        <p14:creationId xmlns:p14="http://schemas.microsoft.com/office/powerpoint/2010/main" val="18839262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 Started</a:t>
            </a:r>
            <a:endParaRPr lang="en-US" dirty="0"/>
          </a:p>
        </p:txBody>
      </p:sp>
      <p:sp>
        <p:nvSpPr>
          <p:cNvPr id="3" name="Content Placeholder 2"/>
          <p:cNvSpPr>
            <a:spLocks noGrp="1"/>
          </p:cNvSpPr>
          <p:nvPr>
            <p:ph idx="1"/>
          </p:nvPr>
        </p:nvSpPr>
        <p:spPr/>
        <p:txBody>
          <a:bodyPr/>
          <a:lstStyle/>
          <a:p>
            <a:r>
              <a:rPr lang="en-US" dirty="0" smtClean="0"/>
              <a:t>Jot down some issues that YOU think matter the most.</a:t>
            </a:r>
          </a:p>
          <a:p>
            <a:r>
              <a:rPr lang="en-US" dirty="0" smtClean="0"/>
              <a:t>Circle the ones that you think also matter to your community– your audience.</a:t>
            </a:r>
          </a:p>
          <a:p>
            <a:r>
              <a:rPr lang="en-US" dirty="0" smtClean="0"/>
              <a:t>Flip through your notebook (or your life in your mind).  What scenes or events have you witnessed?  What news stories might be a place to start? Jot those down as well.</a:t>
            </a:r>
          </a:p>
          <a:p>
            <a:endParaRPr lang="en-US" dirty="0"/>
          </a:p>
        </p:txBody>
      </p:sp>
    </p:spTree>
    <p:extLst>
      <p:ext uri="{BB962C8B-B14F-4D97-AF65-F5344CB8AC3E}">
        <p14:creationId xmlns:p14="http://schemas.microsoft.com/office/powerpoint/2010/main" val="19236953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Pushpin.thmx</Template>
  <TotalTime>55</TotalTime>
  <Words>1032</Words>
  <Application>Microsoft Macintosh PowerPoint</Application>
  <PresentationFormat>On-screen Show (4:3)</PresentationFormat>
  <Paragraphs>66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Pushpin</vt:lpstr>
      <vt:lpstr>Investigative Journalism</vt:lpstr>
      <vt:lpstr>Review/Reflect on Previous Writing</vt:lpstr>
      <vt:lpstr>Investigative Journalism </vt:lpstr>
      <vt:lpstr>Investigative Journalists</vt:lpstr>
      <vt:lpstr>Investigative Journalists</vt:lpstr>
      <vt:lpstr>Steps Writers Take to Illuminate an Issue</vt:lpstr>
      <vt:lpstr>Steps Writers Take to Illuminate an Issue</vt:lpstr>
      <vt:lpstr>Finding and Telling News Stories that Matter</vt:lpstr>
      <vt:lpstr>Get Started</vt:lpstr>
      <vt:lpstr>To Write a News Story, Journalists…</vt:lpstr>
      <vt:lpstr>Personal Narrative vs. Nonfiction News Stories</vt:lpstr>
      <vt:lpstr>Personal Narrative vs. Nonfiction News Stories</vt:lpstr>
      <vt:lpstr>News Story Tips</vt:lpstr>
      <vt:lpstr>Tonight’s Goals</vt:lpstr>
      <vt:lpstr>Homework</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Investigative Journalism</dc:title>
  <dc:creator>Michael Carson</dc:creator>
  <cp:lastModifiedBy>Michael Carson</cp:lastModifiedBy>
  <cp:revision>7</cp:revision>
  <dcterms:created xsi:type="dcterms:W3CDTF">2016-10-13T18:21:25Z</dcterms:created>
  <dcterms:modified xsi:type="dcterms:W3CDTF">2016-10-13T19:16:54Z</dcterms:modified>
</cp:coreProperties>
</file>